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1" r:id="rId3"/>
    <p:sldId id="267" r:id="rId4"/>
    <p:sldId id="265" r:id="rId5"/>
    <p:sldId id="264" r:id="rId6"/>
    <p:sldId id="359" r:id="rId7"/>
    <p:sldId id="266" r:id="rId8"/>
    <p:sldId id="257" r:id="rId9"/>
    <p:sldId id="258" r:id="rId10"/>
    <p:sldId id="349" r:id="rId11"/>
    <p:sldId id="259" r:id="rId12"/>
    <p:sldId id="268" r:id="rId13"/>
    <p:sldId id="269" r:id="rId14"/>
    <p:sldId id="256" r:id="rId15"/>
    <p:sldId id="270" r:id="rId16"/>
    <p:sldId id="260" r:id="rId17"/>
    <p:sldId id="261" r:id="rId18"/>
    <p:sldId id="348" r:id="rId19"/>
    <p:sldId id="26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0080"/>
    <a:srgbClr val="FF0000"/>
    <a:srgbClr val="FFF9E8"/>
    <a:srgbClr val="FFCCCC"/>
    <a:srgbClr val="008080"/>
    <a:srgbClr val="003366"/>
    <a:srgbClr val="CC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FD021-B7A6-4059-9B14-4EBD3A9479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7A88C-B69B-44C3-A26F-B15E6843C8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mẫu Slide mở đầu đẹp và vấn tượ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113"/>
            <a:ext cx="12192000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NI-Whimsy" panose="00000400000000000000" pitchFamily="2" charset="0"/>
              </a:rPr>
              <a:t>Skill strategy </a:t>
            </a:r>
            <a:endParaRPr lang="en-US" sz="4000" dirty="0">
              <a:latin typeface="VNI-Whimsy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00" y="967829"/>
            <a:ext cx="1140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answer specific questions about the text? </a:t>
            </a:r>
            <a:endParaRPr lang="en-US" sz="4000" b="1" i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758662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First, identify the key word in the question.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2717053"/>
            <a:ext cx="1033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Next, scan the text for the key word.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" y="3554568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Finally, you can find the correct answer in the sentence that has key word.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Listen and underline what numbers refer to. </a:t>
            </a:r>
            <a:endParaRPr lang="en-US" sz="3600" dirty="0">
              <a:solidFill>
                <a:srgbClr val="80008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37481" y="1042254"/>
            <a:ext cx="7259577" cy="4179811"/>
            <a:chOff x="337481" y="1042254"/>
            <a:chExt cx="7259577" cy="4179811"/>
          </a:xfrm>
        </p:grpSpPr>
        <p:sp>
          <p:nvSpPr>
            <p:cNvPr id="8" name="TextBox 7"/>
            <p:cNvSpPr txBox="1"/>
            <p:nvPr/>
          </p:nvSpPr>
          <p:spPr>
            <a:xfrm>
              <a:off x="406400" y="1042254"/>
              <a:ext cx="211901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a) 6,360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400" y="2048760"/>
              <a:ext cx="15178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20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400" y="3199826"/>
              <a:ext cx="15178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50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481" y="4452624"/>
              <a:ext cx="72595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d) 12,000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52411" y="1116851"/>
            <a:ext cx="7063089" cy="707886"/>
            <a:chOff x="2652411" y="1116851"/>
            <a:chExt cx="7063089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3009900" y="1116851"/>
              <a:ext cx="6705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the number of passengers</a:t>
              </a:r>
              <a:endParaRPr lang="en-US" sz="4000" b="1" i="1" dirty="0"/>
            </a:p>
          </p:txBody>
        </p:sp>
        <p:sp>
          <p:nvSpPr>
            <p:cNvPr id="20" name="Arrow: Right 19"/>
            <p:cNvSpPr/>
            <p:nvPr/>
          </p:nvSpPr>
          <p:spPr>
            <a:xfrm>
              <a:off x="2652411" y="1375747"/>
              <a:ext cx="427339" cy="24699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33647" y="4515148"/>
            <a:ext cx="8412350" cy="707886"/>
            <a:chOff x="2882184" y="4654619"/>
            <a:chExt cx="8412350" cy="707886"/>
          </a:xfrm>
        </p:grpSpPr>
        <p:sp>
          <p:nvSpPr>
            <p:cNvPr id="19" name="TextBox 18"/>
            <p:cNvSpPr txBox="1"/>
            <p:nvPr/>
          </p:nvSpPr>
          <p:spPr>
            <a:xfrm>
              <a:off x="3393828" y="4654619"/>
              <a:ext cx="79007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4000" b="1" i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the number of plants on the ship</a:t>
              </a:r>
              <a:endParaRPr lang="en-US" sz="40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2" name="Arrow: Right 21"/>
            <p:cNvSpPr/>
            <p:nvPr/>
          </p:nvSpPr>
          <p:spPr>
            <a:xfrm>
              <a:off x="2882184" y="4898999"/>
              <a:ext cx="427339" cy="24699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19978" y="2128996"/>
            <a:ext cx="9462183" cy="707886"/>
            <a:chOff x="2619978" y="2128996"/>
            <a:chExt cx="9462183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3079750" y="2128996"/>
              <a:ext cx="90024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the number of café and restaurants</a:t>
              </a:r>
              <a:endParaRPr lang="en-US" sz="4000" b="1" i="1" dirty="0"/>
            </a:p>
          </p:txBody>
        </p:sp>
        <p:sp>
          <p:nvSpPr>
            <p:cNvPr id="24" name="Arrow: Right 23"/>
            <p:cNvSpPr/>
            <p:nvPr/>
          </p:nvSpPr>
          <p:spPr>
            <a:xfrm>
              <a:off x="2619978" y="2407818"/>
              <a:ext cx="427339" cy="24699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07914" y="3256660"/>
            <a:ext cx="9478285" cy="707886"/>
            <a:chOff x="2619978" y="3476213"/>
            <a:chExt cx="9478285" cy="707886"/>
          </a:xfrm>
        </p:grpSpPr>
        <p:sp>
          <p:nvSpPr>
            <p:cNvPr id="17" name="TextBox 16"/>
            <p:cNvSpPr txBox="1"/>
            <p:nvPr/>
          </p:nvSpPr>
          <p:spPr>
            <a:xfrm>
              <a:off x="3095853" y="3476213"/>
              <a:ext cx="90024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4000" b="1" i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the number of real trees on the ship</a:t>
              </a:r>
              <a:endParaRPr lang="en-US" sz="40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6" name="Arrow: Right 25"/>
            <p:cNvSpPr/>
            <p:nvPr/>
          </p:nvSpPr>
          <p:spPr>
            <a:xfrm>
              <a:off x="2619978" y="3665760"/>
              <a:ext cx="427339" cy="24699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C00000"/>
                </a:solidFill>
                <a:latin typeface="VNI-Bodon-Poster" pitchFamily="2" charset="0"/>
                <a:cs typeface="Times New Roman" panose="02020603050405020304" pitchFamily="18" charset="0"/>
              </a:rPr>
              <a:t>Comprehension questions</a:t>
            </a:r>
            <a:endParaRPr lang="en-US" sz="4400" b="1" dirty="0">
              <a:solidFill>
                <a:srgbClr val="C00000"/>
              </a:solidFill>
              <a:latin typeface="VNI-Bodon-Poster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575" y="1215072"/>
            <a:ext cx="114236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What is the name of the ship?</a:t>
            </a:r>
            <a:endParaRPr lang="en-US" sz="4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How many people work on the ship?</a:t>
            </a:r>
            <a:endParaRPr lang="en-US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How many chefs are there on the ship?</a:t>
            </a:r>
            <a:endParaRPr lang="en-US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4. Is it the only ship with a park?</a:t>
            </a:r>
            <a:endParaRPr lang="en-US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5. What’s in the sports area?</a:t>
            </a:r>
            <a:endParaRPr lang="en-US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C00000"/>
                </a:solidFill>
                <a:latin typeface="VNI-Bodon-Poster" pitchFamily="2" charset="0"/>
                <a:cs typeface="Times New Roman" panose="02020603050405020304" pitchFamily="18" charset="0"/>
              </a:rPr>
              <a:t>Comprehension questions</a:t>
            </a:r>
            <a:endParaRPr lang="en-US" sz="4400" b="1" dirty="0">
              <a:solidFill>
                <a:srgbClr val="C00000"/>
              </a:solidFill>
              <a:latin typeface="VNI-Bodon-Poster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100" y="858313"/>
            <a:ext cx="1145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What is the name of the ship?</a:t>
            </a:r>
            <a:endParaRPr lang="en-US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00" y="3297170"/>
            <a:ext cx="1145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How many chefs are there on the ship?</a:t>
            </a:r>
            <a:endParaRPr lang="en-US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100" y="2136962"/>
            <a:ext cx="1145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How many people work on the ship?</a:t>
            </a:r>
            <a:endParaRPr lang="en-US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100" y="4434696"/>
            <a:ext cx="1145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4. Is it the only ship with a park?</a:t>
            </a:r>
            <a:endParaRPr lang="en-US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100" y="5586046"/>
            <a:ext cx="1145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5. What’s in the sports area?</a:t>
            </a:r>
            <a:endParaRPr lang="en-US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93700" y="1501220"/>
            <a:ext cx="5702300" cy="646331"/>
            <a:chOff x="317500" y="1589223"/>
            <a:chExt cx="5702300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774550" y="1589223"/>
              <a:ext cx="5245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It’s </a:t>
              </a:r>
              <a:r>
                <a:rPr lang="en-US" sz="36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Oasis of the Seas. </a:t>
              </a:r>
              <a:endPara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17500" y="1930400"/>
              <a:ext cx="4826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93700" y="2675294"/>
            <a:ext cx="11607800" cy="646331"/>
            <a:chOff x="292100" y="2753138"/>
            <a:chExt cx="11607800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832050" y="2753138"/>
              <a:ext cx="110678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36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There are more than 2,000 people work on the ship.</a:t>
              </a:r>
              <a:endPara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92100" y="3124927"/>
              <a:ext cx="4826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93700" y="3824219"/>
            <a:ext cx="10462081" cy="646331"/>
            <a:chOff x="292100" y="3829109"/>
            <a:chExt cx="10462081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800100" y="3829109"/>
              <a:ext cx="99540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36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There are 250 chefs.</a:t>
              </a:r>
              <a:endPara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92100" y="4167900"/>
              <a:ext cx="4826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93700" y="5052829"/>
            <a:ext cx="2933708" cy="646331"/>
            <a:chOff x="317500" y="5051074"/>
            <a:chExt cx="2933708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832050" y="5051074"/>
              <a:ext cx="24191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36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Yes, it is.</a:t>
              </a:r>
              <a:endPara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317500" y="5393400"/>
              <a:ext cx="4826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93700" y="6161656"/>
            <a:ext cx="10402513" cy="646331"/>
            <a:chOff x="381000" y="6153439"/>
            <a:chExt cx="10402513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832050" y="6153439"/>
              <a:ext cx="995146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36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There’s a climbing wall in the sports area. </a:t>
              </a:r>
              <a:endPara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81000" y="6456406"/>
              <a:ext cx="4826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19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-  FALSE QUIZ </a:t>
            </a:r>
            <a:endParaRPr lang="en-US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25" y="1282103"/>
            <a:ext cx="965654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a) There is a library and a school on the ship.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238225" y="2533428"/>
            <a:ext cx="96565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b) There are some swimming pools on the ship.	</a:t>
            </a:r>
            <a:endParaRPr lang="en-US" sz="3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8225" y="3724960"/>
            <a:ext cx="999343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c) There is one café and one restaurant on the ship.</a:t>
            </a:r>
            <a:endParaRPr lang="en-US" sz="3800" dirty="0"/>
          </a:p>
        </p:txBody>
      </p:sp>
      <p:sp>
        <p:nvSpPr>
          <p:cNvPr id="12" name="Rectangle 11"/>
          <p:cNvSpPr/>
          <p:nvPr/>
        </p:nvSpPr>
        <p:spPr>
          <a:xfrm>
            <a:off x="10395284" y="1282103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95281" y="3542435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95282" y="2412269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81911" y="1251325"/>
            <a:ext cx="7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2661" y="3517651"/>
            <a:ext cx="7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3036" y="2376281"/>
            <a:ext cx="7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406250"/>
            <a:ext cx="12089331" cy="5869421"/>
            <a:chOff x="0" y="502503"/>
            <a:chExt cx="11925300" cy="5465159"/>
          </a:xfrm>
        </p:grpSpPr>
        <p:sp>
          <p:nvSpPr>
            <p:cNvPr id="5" name="TextBox 4"/>
            <p:cNvSpPr txBox="1"/>
            <p:nvPr/>
          </p:nvSpPr>
          <p:spPr>
            <a:xfrm>
              <a:off x="0" y="502503"/>
              <a:ext cx="11925300" cy="773761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i="1" dirty="0">
                  <a:solidFill>
                    <a:srgbClr val="003366"/>
                  </a:solidFill>
                  <a:effectLst/>
                  <a:latin typeface="Sitka Subheading" panose="02000505000000020004" pitchFamily="2" charset="0"/>
                  <a:ea typeface="MS Mincho" panose="02020609040205080304" pitchFamily="49" charset="-128"/>
                </a:rPr>
                <a:t>GROUP DISCUSSION</a:t>
              </a:r>
              <a:endParaRPr lang="en-US" sz="4800" i="1" dirty="0">
                <a:solidFill>
                  <a:srgbClr val="003366"/>
                </a:solidFill>
                <a:latin typeface="Sitka Subheading" panose="02000505000000020004" pitchFamily="2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3499"/>
              <a:ext cx="11925300" cy="4634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1546" y="2705725"/>
            <a:ext cx="124550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“Is the Oasis of the Seas a good place for a holiday? Why/ Why not?”</a:t>
            </a:r>
            <a:endParaRPr lang="en-US" sz="4400" b="1" i="1" dirty="0">
              <a:solidFill>
                <a:srgbClr val="80008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457200"/>
            <a:ext cx="106680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0"/>
          <p:cNvSpPr>
            <a:spLocks noChangeArrowheads="1"/>
          </p:cNvSpPr>
          <p:nvPr/>
        </p:nvSpPr>
        <p:spPr bwMode="auto">
          <a:xfrm>
            <a:off x="1674795" y="1816866"/>
            <a:ext cx="84413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Prepare next lesson – Language focus.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 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Definite and zero article.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 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Is there…?, Are there …?, How many….?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3886200" y="914401"/>
            <a:ext cx="4572000" cy="962025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n-US" sz="65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Gisha" panose="020B0502040204020203" pitchFamily="34" charset="-79"/>
              </a:rPr>
              <a:t>Homework </a:t>
            </a:r>
            <a:endParaRPr lang="en-US" sz="6500" b="1" kern="10" dirty="0">
              <a:ln w="9525">
                <a:solidFill>
                  <a:srgbClr val="0000FF"/>
                </a:solidFill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34" charset="0"/>
              <a:cs typeface="Gisha" panose="020B0502040204020203" pitchFamily="34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1076" y="1803400"/>
            <a:ext cx="7783324" cy="25273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</a:rPr>
              <a:t>Crosswords 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73102"/>
            <a:ext cx="10829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place where people can eat and drink.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488" y="3584410"/>
            <a:ext cx="11523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usually stay in this place when they are on vacation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403" y="3633791"/>
            <a:ext cx="10651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people can borrow and read books.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683" y="3617441"/>
            <a:ext cx="7999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where you play sports.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69667" y="785344"/>
            <a:ext cx="3023413" cy="599122"/>
            <a:chOff x="1723170" y="1239574"/>
            <a:chExt cx="3023413" cy="599122"/>
          </a:xfrm>
        </p:grpSpPr>
        <p:sp>
          <p:nvSpPr>
            <p:cNvPr id="185" name="Rectangle 184"/>
            <p:cNvSpPr/>
            <p:nvPr/>
          </p:nvSpPr>
          <p:spPr>
            <a:xfrm>
              <a:off x="3535067" y="1241282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144302" y="123957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35204" y="1244737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25771" y="1244737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23170" y="1244545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67333" y="1378722"/>
            <a:ext cx="6009472" cy="600132"/>
            <a:chOff x="523875" y="646721"/>
            <a:chExt cx="6009472" cy="600132"/>
          </a:xfrm>
        </p:grpSpPr>
        <p:sp>
          <p:nvSpPr>
            <p:cNvPr id="3" name="Rectangle 2"/>
            <p:cNvSpPr/>
            <p:nvPr/>
          </p:nvSpPr>
          <p:spPr>
            <a:xfrm>
              <a:off x="523875" y="65277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6156" y="65277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28437" y="65162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4683" y="646722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38027" y="650955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29514" y="65289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25143" y="646721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38902" y="651802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42481" y="651556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31066" y="64863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45969" y="2561100"/>
            <a:ext cx="7233037" cy="602480"/>
            <a:chOff x="1115572" y="2418289"/>
            <a:chExt cx="7233037" cy="602480"/>
          </a:xfrm>
        </p:grpSpPr>
        <p:sp>
          <p:nvSpPr>
            <p:cNvPr id="34" name="Rectangle 33"/>
            <p:cNvSpPr/>
            <p:nvPr/>
          </p:nvSpPr>
          <p:spPr>
            <a:xfrm>
              <a:off x="1115572" y="2423460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25771" y="2422746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26927" y="2423627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35975" y="242507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533883" y="2424643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41587" y="242522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540908" y="2426021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42871" y="242433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41249" y="2426153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40700" y="2425478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746328" y="241828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39083" y="2426810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60603" y="1978631"/>
            <a:ext cx="4224930" cy="598241"/>
            <a:chOff x="1115573" y="1835329"/>
            <a:chExt cx="4224930" cy="598241"/>
          </a:xfrm>
        </p:grpSpPr>
        <p:sp>
          <p:nvSpPr>
            <p:cNvPr id="26" name="Rectangle 25"/>
            <p:cNvSpPr/>
            <p:nvPr/>
          </p:nvSpPr>
          <p:spPr>
            <a:xfrm>
              <a:off x="4142790" y="1836765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15573" y="1836482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40656" y="1839611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21349" y="1835615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27620" y="183532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937053" y="183850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38222" y="1835623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878005" y="132018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02541" y="131569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E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137070" y="132911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S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689754" y="1338267"/>
            <a:ext cx="506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T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296415" y="1309362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A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900357" y="132622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U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320741" y="1308010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T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684929" y="1312986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N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057468" y="1312986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A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533068" y="1314088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071142" y="73039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H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69253" y="739886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T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685853" y="736937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O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975832" y="746439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E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585321" y="739859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L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886492" y="2483973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S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495083" y="2483936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P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275258" y="248952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T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026068" y="2490482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O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666413" y="247953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435662" y="249667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C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917333" y="248825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S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510735" y="249667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E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304996" y="2502087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T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886311" y="2511923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654328" y="251192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N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093917" y="2511922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E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39025" y="1893008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L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184827" y="190093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I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309182" y="1910547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698265" y="190234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B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524426" y="1902523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916423" y="191030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A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111627" y="190093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Y</a:t>
            </a:r>
            <a:endParaRPr lang="en-US" sz="4400" b="1" dirty="0">
              <a:solidFill>
                <a:srgbClr val="00B05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1616544" y="3435722"/>
            <a:ext cx="7696387" cy="1323439"/>
            <a:chOff x="652222" y="4850272"/>
            <a:chExt cx="7696387" cy="1323439"/>
          </a:xfrm>
        </p:grpSpPr>
        <p:sp>
          <p:nvSpPr>
            <p:cNvPr id="195" name="TextBox 194"/>
            <p:cNvSpPr txBox="1"/>
            <p:nvPr/>
          </p:nvSpPr>
          <p:spPr>
            <a:xfrm>
              <a:off x="2000894" y="4850272"/>
              <a:ext cx="63477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i="1" dirty="0">
                  <a:solidFill>
                    <a:srgbClr val="C00000"/>
                  </a:solidFill>
                  <a:latin typeface="Book Antiqua" panose="0204060205030503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SHIP </a:t>
              </a:r>
              <a:endParaRPr lang="en-US" sz="8000" b="1" i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Arrow: Right 195"/>
            <p:cNvSpPr/>
            <p:nvPr/>
          </p:nvSpPr>
          <p:spPr>
            <a:xfrm>
              <a:off x="652222" y="5185203"/>
              <a:ext cx="1129280" cy="623777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56E-17 L 0.57135 0.00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4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56667 -0.0097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48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56355 -0.0060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-30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61758 -0.0009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72" y="-4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83" grpId="0"/>
      <p:bldP spid="111" grpId="0"/>
      <p:bldP spid="115" grpId="0"/>
      <p:bldP spid="115" grpId="1"/>
      <p:bldP spid="115" grpId="2"/>
      <p:bldP spid="119" grpId="0"/>
      <p:bldP spid="121" grpId="0"/>
      <p:bldP spid="125" grpId="0"/>
      <p:bldP spid="133" grpId="0"/>
      <p:bldP spid="135" grpId="0"/>
      <p:bldP spid="137" grpId="0"/>
      <p:bldP spid="145" grpId="0"/>
      <p:bldP spid="117" grpId="0"/>
      <p:bldP spid="117" grpId="1"/>
      <p:bldP spid="117" grpId="2"/>
      <p:bldP spid="129" grpId="0"/>
      <p:bldP spid="131" grpId="0"/>
      <p:bldP spid="139" grpId="0"/>
      <p:bldP spid="175" grpId="0"/>
      <p:bldP spid="147" grpId="0"/>
      <p:bldP spid="151" grpId="0"/>
      <p:bldP spid="151" grpId="1"/>
      <p:bldP spid="151" grpId="2"/>
      <p:bldP spid="153" grpId="0"/>
      <p:bldP spid="155" grpId="0"/>
      <p:bldP spid="157" grpId="0"/>
      <p:bldP spid="159" grpId="0"/>
      <p:bldP spid="161" grpId="0"/>
      <p:bldP spid="167" grpId="0"/>
      <p:bldP spid="169" grpId="0"/>
      <p:bldP spid="171" grpId="0"/>
      <p:bldP spid="179" grpId="0"/>
      <p:bldP spid="181" grpId="0"/>
      <p:bldP spid="123" grpId="0"/>
      <p:bldP spid="127" grpId="0"/>
      <p:bldP spid="127" grpId="1"/>
      <p:bldP spid="127" grpId="2"/>
      <p:bldP spid="141" grpId="0"/>
      <p:bldP spid="143" grpId="0"/>
      <p:bldP spid="173" grpId="0"/>
      <p:bldP spid="177" grpId="0"/>
      <p:bldP spid="1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asis of the Seas 14 Crew Members test positive for Covid-19 | Crew Cent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64" y="257759"/>
            <a:ext cx="10256136" cy="55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3166" y="5934670"/>
            <a:ext cx="5998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CRUISE SHIP</a:t>
            </a:r>
            <a:endParaRPr lang="en-US" sz="5400" b="1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C0099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147" name="TextBox 9"/>
          <p:cNvSpPr txBox="1">
            <a:spLocks noChangeArrowheads="1"/>
          </p:cNvSpPr>
          <p:nvPr/>
        </p:nvSpPr>
        <p:spPr bwMode="auto">
          <a:xfrm>
            <a:off x="5368925" y="3168650"/>
            <a:ext cx="184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/>
          </a:p>
        </p:txBody>
      </p:sp>
      <p:sp>
        <p:nvSpPr>
          <p:cNvPr id="6" name="TextBox 5"/>
          <p:cNvSpPr txBox="1"/>
          <p:nvPr/>
        </p:nvSpPr>
        <p:spPr>
          <a:xfrm>
            <a:off x="1077118" y="2689778"/>
            <a:ext cx="8767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FFFF"/>
                  </a:glo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LESSON 2: </a:t>
            </a:r>
            <a:r>
              <a:rPr lang="en-US" sz="54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FFFF"/>
                  </a:glo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READING</a:t>
            </a:r>
            <a:endParaRPr lang="en-US" sz="54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rgbClr val="FFFFFF"/>
                </a:glow>
              </a:effectLs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82243" y="623553"/>
            <a:ext cx="3567113" cy="92392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UNIT 1</a:t>
            </a:r>
            <a:endParaRPr lang="en-US" alt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2921" y="1505453"/>
            <a:ext cx="10766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2857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TOWNS AND CITIES </a:t>
            </a:r>
            <a:endParaRPr lang="en-US" sz="7200" dirty="0">
              <a:ln w="28575">
                <a:solidFill>
                  <a:schemeClr val="accent3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492970"/>
            <a:ext cx="1141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nap ITC" panose="04040A07060A02020202" pitchFamily="82" charset="0"/>
              </a:rPr>
              <a:t>Guessing game </a:t>
            </a:r>
            <a:endParaRPr lang="en-US" sz="8000" b="1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Snap ITC" panose="04040A07060A02020202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19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-  FALSE QUIZ </a:t>
            </a:r>
            <a:endParaRPr lang="en-US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25" y="1282103"/>
            <a:ext cx="965654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a) There is a library and a school on the ship.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238225" y="2533428"/>
            <a:ext cx="96565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b) There are some swimming pools on the ship.	</a:t>
            </a:r>
            <a:endParaRPr lang="en-US" sz="3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8225" y="3724960"/>
            <a:ext cx="999343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c) There is one café and one restaurant on the ship.</a:t>
            </a:r>
            <a:endParaRPr lang="en-US" sz="3800" dirty="0"/>
          </a:p>
        </p:txBody>
      </p:sp>
      <p:sp>
        <p:nvSpPr>
          <p:cNvPr id="12" name="Rectangle 11"/>
          <p:cNvSpPr/>
          <p:nvPr/>
        </p:nvSpPr>
        <p:spPr>
          <a:xfrm>
            <a:off x="10395284" y="1282103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95281" y="3542435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95282" y="2412269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782" y="0"/>
            <a:ext cx="30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Century Schoolbook" panose="02040604050505020304" pitchFamily="18" charset="0"/>
              </a:rPr>
              <a:t>Vocabulary: </a:t>
            </a:r>
            <a:endParaRPr lang="en-US" sz="3600" b="1" u="sng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Picture 2" descr="Oasis of the Seas 14 Crew Members test positive for Covid-19 | Crew Cent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26" y="695302"/>
            <a:ext cx="7136019" cy="55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001" y="576401"/>
            <a:ext cx="45977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cruise ship (n)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5641" y="4220459"/>
            <a:ext cx="880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There are many </a:t>
            </a:r>
            <a:r>
              <a:rPr 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passengers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ship.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08" y="5266187"/>
            <a:ext cx="41646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swimming pool (n)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43" y="5844199"/>
            <a:ext cx="4730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climbing wall (n)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59" y="1592955"/>
            <a:ext cx="9570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fantastic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hotel.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359" y="2600915"/>
            <a:ext cx="12076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This soft bed is very </a:t>
            </a: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comfortable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6 Most Coveted Cabin Locations on a Cruise 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45" y="537026"/>
            <a:ext cx="7073674" cy="59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1359" y="3162965"/>
            <a:ext cx="5241851" cy="615553"/>
            <a:chOff x="60482" y="3416488"/>
            <a:chExt cx="5241851" cy="615553"/>
          </a:xfrm>
        </p:grpSpPr>
        <p:sp>
          <p:nvSpPr>
            <p:cNvPr id="10" name="TextBox 9"/>
            <p:cNvSpPr txBox="1"/>
            <p:nvPr/>
          </p:nvSpPr>
          <p:spPr>
            <a:xfrm>
              <a:off x="60482" y="3416488"/>
              <a:ext cx="52418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cabin (n) </a:t>
              </a:r>
              <a:endPara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93405" y="3490485"/>
              <a:ext cx="114595" cy="1392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34680" y="1104094"/>
            <a:ext cx="4242346" cy="615553"/>
            <a:chOff x="115430" y="1327275"/>
            <a:chExt cx="4242346" cy="615553"/>
          </a:xfrm>
        </p:grpSpPr>
        <p:sp>
          <p:nvSpPr>
            <p:cNvPr id="8" name="TextBox 7"/>
            <p:cNvSpPr txBox="1"/>
            <p:nvPr/>
          </p:nvSpPr>
          <p:spPr>
            <a:xfrm>
              <a:off x="115430" y="1327275"/>
              <a:ext cx="424234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fantastic (a)</a:t>
              </a:r>
              <a:endPara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011471" y="1384068"/>
              <a:ext cx="114595" cy="1392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38222" y="2119474"/>
            <a:ext cx="5086370" cy="615553"/>
            <a:chOff x="138223" y="2381341"/>
            <a:chExt cx="5086370" cy="615553"/>
          </a:xfrm>
        </p:grpSpPr>
        <p:sp>
          <p:nvSpPr>
            <p:cNvPr id="9" name="TextBox 8"/>
            <p:cNvSpPr txBox="1"/>
            <p:nvPr/>
          </p:nvSpPr>
          <p:spPr>
            <a:xfrm>
              <a:off x="138223" y="2381341"/>
              <a:ext cx="508637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comfortable (a) </a:t>
              </a:r>
              <a:endPara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450702" y="2469600"/>
              <a:ext cx="114595" cy="1392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1359" y="3659324"/>
            <a:ext cx="3731485" cy="615553"/>
            <a:chOff x="138223" y="3954482"/>
            <a:chExt cx="3731485" cy="615553"/>
          </a:xfrm>
        </p:grpSpPr>
        <p:sp>
          <p:nvSpPr>
            <p:cNvPr id="11" name="TextBox 10"/>
            <p:cNvSpPr txBox="1"/>
            <p:nvPr/>
          </p:nvSpPr>
          <p:spPr>
            <a:xfrm>
              <a:off x="138223" y="3954482"/>
              <a:ext cx="373148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passenger (n)</a:t>
              </a:r>
              <a:endPara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441135" y="4012822"/>
              <a:ext cx="114595" cy="1392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1359" y="4711757"/>
            <a:ext cx="274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chef (n)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Vì Sao đầu Bếp Thường Mặc áo đồng Phục Màu Trắ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45" y="762943"/>
            <a:ext cx="6622381" cy="531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T with sea view and large swimming pool, Amadores – Cập nhật Giá năm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84" y="503464"/>
            <a:ext cx="7634734" cy="59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stá a chegar o Campeonato de Portugal de Escalada ao Jam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19" y="487405"/>
            <a:ext cx="7671875" cy="59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6" grpId="0"/>
      <p:bldP spid="20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078" y="2807939"/>
            <a:ext cx="10505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chefs are there on the ship?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1308" y="3523785"/>
            <a:ext cx="4226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2080</Words>
  <Application>WPS Presentation</Application>
  <PresentationFormat>Widescreen</PresentationFormat>
  <Paragraphs>207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5" baseType="lpstr">
      <vt:lpstr>Arial</vt:lpstr>
      <vt:lpstr>SimSun</vt:lpstr>
      <vt:lpstr>Wingdings</vt:lpstr>
      <vt:lpstr>Century Schoolbook</vt:lpstr>
      <vt:lpstr>Times New Roman</vt:lpstr>
      <vt:lpstr>Calisto MT</vt:lpstr>
      <vt:lpstr>Book Antiqua</vt:lpstr>
      <vt:lpstr>Castellar</vt:lpstr>
      <vt:lpstr>MS Mincho</vt:lpstr>
      <vt:lpstr>Yu Gothic UI</vt:lpstr>
      <vt:lpstr>Arrus-Black</vt:lpstr>
      <vt:lpstr>Algerian</vt:lpstr>
      <vt:lpstr>Snap ITC</vt:lpstr>
      <vt:lpstr>VNI-Whimsy</vt:lpstr>
      <vt:lpstr>Segoe Print</vt:lpstr>
      <vt:lpstr>VNI-Bodon-Poster</vt:lpstr>
      <vt:lpstr>Sitka Subheading</vt:lpstr>
      <vt:lpstr>Segoe Script</vt:lpstr>
      <vt:lpstr>Gisha</vt:lpstr>
      <vt:lpstr>Microsoft YaHei</vt:lpstr>
      <vt:lpstr>Arial Unicode MS</vt:lpstr>
      <vt:lpstr>Calibri Light</vt:lpstr>
      <vt:lpstr>Calibri</vt:lpstr>
      <vt:lpstr>Sitka Text</vt:lpstr>
      <vt:lpstr>Segoe UI 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PHAM THI THUY</cp:lastModifiedBy>
  <cp:revision>49</cp:revision>
  <dcterms:created xsi:type="dcterms:W3CDTF">2020-11-05T09:43:00Z</dcterms:created>
  <dcterms:modified xsi:type="dcterms:W3CDTF">2021-07-22T03:33:05Z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